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media/media1.mov" ContentType="vide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200" u="none" kumimoji="0" normalizeH="0">
        <a:ln>
          <a:noFill/>
        </a:ln>
        <a:solidFill>
          <a:srgbClr val="000000"/>
        </a:solidFill>
        <a:effectLst/>
        <a:uFillTx/>
        <a:latin typeface="Helvetica"/>
        <a:ea typeface="Helvetica"/>
        <a:cs typeface="Helvetica"/>
        <a:sym typeface="Helvetica"/>
      </a:defRPr>
    </a:lvl1pPr>
    <a:lvl2pPr marL="0" marR="0" indent="228600" algn="l" defTabSz="457200" rtl="0" fontAlgn="auto" latinLnBrk="0" hangingPunct="0">
      <a:lnSpc>
        <a:spcPct val="100000"/>
      </a:lnSpc>
      <a:spcBef>
        <a:spcPts val="0"/>
      </a:spcBef>
      <a:spcAft>
        <a:spcPts val="0"/>
      </a:spcAft>
      <a:buClrTx/>
      <a:buSzTx/>
      <a:buFontTx/>
      <a:buNone/>
      <a:tabLst/>
      <a:defRPr b="0" baseline="0" cap="none" i="0" spc="0" strike="noStrike" sz="1200" u="none" kumimoji="0" normalizeH="0">
        <a:ln>
          <a:noFill/>
        </a:ln>
        <a:solidFill>
          <a:srgbClr val="000000"/>
        </a:solidFill>
        <a:effectLst/>
        <a:uFillTx/>
        <a:latin typeface="Helvetica"/>
        <a:ea typeface="Helvetica"/>
        <a:cs typeface="Helvetica"/>
        <a:sym typeface="Helvetica"/>
      </a:defRPr>
    </a:lvl2pPr>
    <a:lvl3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200" u="none" kumimoji="0" normalizeH="0">
        <a:ln>
          <a:noFill/>
        </a:ln>
        <a:solidFill>
          <a:srgbClr val="000000"/>
        </a:solidFill>
        <a:effectLst/>
        <a:uFillTx/>
        <a:latin typeface="Helvetica"/>
        <a:ea typeface="Helvetica"/>
        <a:cs typeface="Helvetica"/>
        <a:sym typeface="Helvetica"/>
      </a:defRPr>
    </a:lvl3pPr>
    <a:lvl4pPr marL="0" marR="0" indent="685800" algn="l" defTabSz="457200" rtl="0" fontAlgn="auto" latinLnBrk="0" hangingPunct="0">
      <a:lnSpc>
        <a:spcPct val="100000"/>
      </a:lnSpc>
      <a:spcBef>
        <a:spcPts val="0"/>
      </a:spcBef>
      <a:spcAft>
        <a:spcPts val="0"/>
      </a:spcAft>
      <a:buClrTx/>
      <a:buSzTx/>
      <a:buFontTx/>
      <a:buNone/>
      <a:tabLst/>
      <a:defRPr b="0" baseline="0" cap="none" i="0" spc="0" strike="noStrike" sz="1200" u="none" kumimoji="0" normalizeH="0">
        <a:ln>
          <a:noFill/>
        </a:ln>
        <a:solidFill>
          <a:srgbClr val="000000"/>
        </a:solidFill>
        <a:effectLst/>
        <a:uFillTx/>
        <a:latin typeface="Helvetica"/>
        <a:ea typeface="Helvetica"/>
        <a:cs typeface="Helvetica"/>
        <a:sym typeface="Helvetica"/>
      </a:defRPr>
    </a:lvl4pPr>
    <a:lvl5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200" u="none" kumimoji="0" normalizeH="0">
        <a:ln>
          <a:noFill/>
        </a:ln>
        <a:solidFill>
          <a:srgbClr val="000000"/>
        </a:solidFill>
        <a:effectLst/>
        <a:uFillTx/>
        <a:latin typeface="Helvetica"/>
        <a:ea typeface="Helvetica"/>
        <a:cs typeface="Helvetica"/>
        <a:sym typeface="Helvetica"/>
      </a:defRPr>
    </a:lvl5pPr>
    <a:lvl6pPr marL="0" marR="0" indent="1143000" algn="l" defTabSz="457200" rtl="0" fontAlgn="auto" latinLnBrk="0" hangingPunct="0">
      <a:lnSpc>
        <a:spcPct val="100000"/>
      </a:lnSpc>
      <a:spcBef>
        <a:spcPts val="0"/>
      </a:spcBef>
      <a:spcAft>
        <a:spcPts val="0"/>
      </a:spcAft>
      <a:buClrTx/>
      <a:buSzTx/>
      <a:buFontTx/>
      <a:buNone/>
      <a:tabLst/>
      <a:defRPr b="0" baseline="0" cap="none" i="0" spc="0" strike="noStrike" sz="1200" u="none" kumimoji="0" normalizeH="0">
        <a:ln>
          <a:noFill/>
        </a:ln>
        <a:solidFill>
          <a:srgbClr val="000000"/>
        </a:solidFill>
        <a:effectLst/>
        <a:uFillTx/>
        <a:latin typeface="Helvetica"/>
        <a:ea typeface="Helvetica"/>
        <a:cs typeface="Helvetica"/>
        <a:sym typeface="Helvetica"/>
      </a:defRPr>
    </a:lvl6pPr>
    <a:lvl7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200" u="none" kumimoji="0" normalizeH="0">
        <a:ln>
          <a:noFill/>
        </a:ln>
        <a:solidFill>
          <a:srgbClr val="000000"/>
        </a:solidFill>
        <a:effectLst/>
        <a:uFillTx/>
        <a:latin typeface="Helvetica"/>
        <a:ea typeface="Helvetica"/>
        <a:cs typeface="Helvetica"/>
        <a:sym typeface="Helvetica"/>
      </a:defRPr>
    </a:lvl7pPr>
    <a:lvl8pPr marL="0" marR="0" indent="1600200" algn="l" defTabSz="457200" rtl="0" fontAlgn="auto" latinLnBrk="0" hangingPunct="0">
      <a:lnSpc>
        <a:spcPct val="100000"/>
      </a:lnSpc>
      <a:spcBef>
        <a:spcPts val="0"/>
      </a:spcBef>
      <a:spcAft>
        <a:spcPts val="0"/>
      </a:spcAft>
      <a:buClrTx/>
      <a:buSzTx/>
      <a:buFontTx/>
      <a:buNone/>
      <a:tabLst/>
      <a:defRPr b="0" baseline="0" cap="none" i="0" spc="0" strike="noStrike" sz="1200" u="none" kumimoji="0" normalizeH="0">
        <a:ln>
          <a:noFill/>
        </a:ln>
        <a:solidFill>
          <a:srgbClr val="000000"/>
        </a:solidFill>
        <a:effectLst/>
        <a:uFillTx/>
        <a:latin typeface="Helvetica"/>
        <a:ea typeface="Helvetica"/>
        <a:cs typeface="Helvetica"/>
        <a:sym typeface="Helvetica"/>
      </a:defRPr>
    </a:lvl8pPr>
    <a:lvl9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200" u="none" kumimoji="0" normalizeH="0">
        <a:ln>
          <a:noFill/>
        </a:ln>
        <a:solidFill>
          <a:srgbClr val="000000"/>
        </a:solidFill>
        <a:effectLst/>
        <a:uFillTx/>
        <a:latin typeface="Helvetica"/>
        <a:ea typeface="Helvetica"/>
        <a:cs typeface="Helvetica"/>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8F44A2F1-9E1F-4B54-A3A2-5F16C0AD49E2}"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solidFill>
                <a:srgbClr val="000000"/>
              </a:solidFill>
              <a:prstDash val="solid"/>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solidFill>
                <a:srgbClr val="000000"/>
              </a:solidFill>
              <a:prstDash val="solid"/>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000000"/>
              </a:solidFill>
              <a:prstDash val="solid"/>
              <a:miter lim="400000"/>
            </a:ln>
          </a:top>
          <a:bottom>
            <a:ln w="12700" cap="flat">
              <a:noFill/>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1">
              <a:hueOff val="114395"/>
              <a:lumOff val="-24975"/>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s>

</file>

<file path=ppt/media/image1.png>
</file>

<file path=ppt/media/image2.png>
</file>

<file path=ppt/media/image3.png>
</file>

<file path=ppt/media/image4.png>
</file>

<file path=ppt/media/media1.mov>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5" name="Shape 125"/>
          <p:cNvSpPr/>
          <p:nvPr>
            <p:ph type="sldImg"/>
          </p:nvPr>
        </p:nvSpPr>
        <p:spPr>
          <a:xfrm>
            <a:off x="1143000" y="685800"/>
            <a:ext cx="4572000" cy="3429000"/>
          </a:xfrm>
          <a:prstGeom prst="rect">
            <a:avLst/>
          </a:prstGeom>
        </p:spPr>
        <p:txBody>
          <a:bodyPr/>
          <a:lstStyle/>
          <a:p>
            <a:pPr/>
          </a:p>
        </p:txBody>
      </p:sp>
      <p:sp>
        <p:nvSpPr>
          <p:cNvPr id="126" name="Shape 12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defRPr sz="2200">
        <a:latin typeface="Lucida Grande"/>
        <a:ea typeface="Lucida Grande"/>
        <a:cs typeface="Lucida Grande"/>
        <a:sym typeface="Lucida Grande"/>
      </a:defRPr>
    </a:lvl1pPr>
    <a:lvl2pPr defTabSz="457200" latinLnBrk="0">
      <a:defRPr sz="2200">
        <a:latin typeface="Lucida Grande"/>
        <a:ea typeface="Lucida Grande"/>
        <a:cs typeface="Lucida Grande"/>
        <a:sym typeface="Lucida Grande"/>
      </a:defRPr>
    </a:lvl2pPr>
    <a:lvl3pPr defTabSz="457200" latinLnBrk="0">
      <a:defRPr sz="2200">
        <a:latin typeface="Lucida Grande"/>
        <a:ea typeface="Lucida Grande"/>
        <a:cs typeface="Lucida Grande"/>
        <a:sym typeface="Lucida Grande"/>
      </a:defRPr>
    </a:lvl3pPr>
    <a:lvl4pPr defTabSz="457200" latinLnBrk="0">
      <a:defRPr sz="2200">
        <a:latin typeface="Lucida Grande"/>
        <a:ea typeface="Lucida Grande"/>
        <a:cs typeface="Lucida Grande"/>
        <a:sym typeface="Lucida Grande"/>
      </a:defRPr>
    </a:lvl4pPr>
    <a:lvl5pPr defTabSz="457200" latinLnBrk="0">
      <a:defRPr sz="2200">
        <a:latin typeface="Lucida Grande"/>
        <a:ea typeface="Lucida Grande"/>
        <a:cs typeface="Lucida Grande"/>
        <a:sym typeface="Lucida Grande"/>
      </a:defRPr>
    </a:lvl5pPr>
    <a:lvl6pPr defTabSz="457200" latinLnBrk="0">
      <a:defRPr sz="2200">
        <a:latin typeface="Lucida Grande"/>
        <a:ea typeface="Lucida Grande"/>
        <a:cs typeface="Lucida Grande"/>
        <a:sym typeface="Lucida Grande"/>
      </a:defRPr>
    </a:lvl6pPr>
    <a:lvl7pPr defTabSz="457200" latinLnBrk="0">
      <a:defRPr sz="2200">
        <a:latin typeface="Lucida Grande"/>
        <a:ea typeface="Lucida Grande"/>
        <a:cs typeface="Lucida Grande"/>
        <a:sym typeface="Lucida Grande"/>
      </a:defRPr>
    </a:lvl7pPr>
    <a:lvl8pPr defTabSz="457200" latinLnBrk="0">
      <a:defRPr sz="2200">
        <a:latin typeface="Lucida Grande"/>
        <a:ea typeface="Lucida Grande"/>
        <a:cs typeface="Lucida Grande"/>
        <a:sym typeface="Lucida Grande"/>
      </a:defRPr>
    </a:lvl8pPr>
    <a:lvl9pPr defTabSz="457200" latinLnBrk="0">
      <a:defRPr sz="2200">
        <a:latin typeface="Lucida Grande"/>
        <a:ea typeface="Lucida Grande"/>
        <a:cs typeface="Lucida Grande"/>
        <a:sym typeface="Lucida Grand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1270000" y="6362700"/>
            <a:ext cx="10464800" cy="461366"/>
          </a:xfrm>
          <a:prstGeom prst="rect">
            <a:avLst/>
          </a:prstGeom>
        </p:spPr>
        <p:txBody>
          <a:bodyPr>
            <a:spAutoFit/>
          </a:bodyPr>
          <a:lstStyle>
            <a:lvl1pPr marL="0" indent="0" algn="ctr">
              <a:spcBef>
                <a:spcPts val="0"/>
              </a:spcBef>
              <a:buSzTx/>
              <a:buNone/>
              <a:defRPr i="1" sz="2400"/>
            </a:lvl1pPr>
          </a:lstStyle>
          <a:p>
            <a:pPr/>
            <a:r>
              <a:t>–Johnny Appleseed</a:t>
            </a:r>
          </a:p>
        </p:txBody>
      </p:sp>
      <p:sp>
        <p:nvSpPr>
          <p:cNvPr id="94" name="“Type a quote here.”"/>
          <p:cNvSpPr txBox="1"/>
          <p:nvPr>
            <p:ph type="body" sz="quarter" idx="14"/>
          </p:nvPr>
        </p:nvSpPr>
        <p:spPr>
          <a:xfrm>
            <a:off x="1270000" y="4267112"/>
            <a:ext cx="10464800" cy="609776"/>
          </a:xfrm>
          <a:prstGeom prst="rect">
            <a:avLst/>
          </a:prstGeom>
        </p:spPr>
        <p:txBody>
          <a:bodyPr>
            <a:spAutoFit/>
          </a:bodyPr>
          <a:lstStyle>
            <a:lvl1pPr marL="0" indent="0" algn="ctr">
              <a:spcBef>
                <a:spcPts val="0"/>
              </a:spcBef>
              <a:buSzTx/>
              <a:buNone/>
              <a:defRPr sz="34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949853" y="0"/>
            <a:ext cx="14904506" cy="99441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 Title and Content">
    <p:bg>
      <p:bgPr>
        <a:gradFill flip="none" rotWithShape="1">
          <a:gsLst>
            <a:gs pos="0">
              <a:srgbClr val="A6A6A6"/>
            </a:gs>
            <a:gs pos="100000">
              <a:srgbClr val="A6A6A6"/>
            </a:gs>
          </a:gsLst>
          <a:lin ang="16200000" scaled="0"/>
        </a:gradFill>
      </p:bgPr>
    </p:bg>
    <p:spTree>
      <p:nvGrpSpPr>
        <p:cNvPr id="1" name=""/>
        <p:cNvGrpSpPr/>
        <p:nvPr/>
      </p:nvGrpSpPr>
      <p:grpSpPr>
        <a:xfrm>
          <a:off x="0" y="0"/>
          <a:ext cx="0" cy="0"/>
          <a:chOff x="0" y="0"/>
          <a:chExt cx="0" cy="0"/>
        </a:xfrm>
      </p:grpSpPr>
      <p:sp>
        <p:nvSpPr>
          <p:cNvPr id="117" name="Title Text"/>
          <p:cNvSpPr txBox="1"/>
          <p:nvPr>
            <p:ph type="title"/>
          </p:nvPr>
        </p:nvSpPr>
        <p:spPr>
          <a:xfrm>
            <a:off x="894079" y="1464733"/>
            <a:ext cx="11216642" cy="1701801"/>
          </a:xfrm>
          <a:prstGeom prst="rect">
            <a:avLst/>
          </a:prstGeom>
        </p:spPr>
        <p:txBody>
          <a:bodyPr lIns="48767" tIns="48767" rIns="48767" bIns="48767"/>
          <a:lstStyle>
            <a:lvl1pPr algn="l" defTabSz="1300480">
              <a:lnSpc>
                <a:spcPct val="90000"/>
              </a:lnSpc>
              <a:defRPr sz="6200">
                <a:uFill>
                  <a:solidFill>
                    <a:srgbClr val="000000"/>
                  </a:solidFill>
                </a:uFill>
                <a:latin typeface="Calibri"/>
                <a:ea typeface="Calibri"/>
                <a:cs typeface="Calibri"/>
                <a:sym typeface="Calibri"/>
              </a:defRPr>
            </a:lvl1pPr>
          </a:lstStyle>
          <a:p>
            <a:pPr/>
            <a:r>
              <a:t>Title Text</a:t>
            </a:r>
          </a:p>
        </p:txBody>
      </p:sp>
      <p:sp>
        <p:nvSpPr>
          <p:cNvPr id="118" name="Body Level One…"/>
          <p:cNvSpPr txBox="1"/>
          <p:nvPr>
            <p:ph type="body" idx="1"/>
          </p:nvPr>
        </p:nvSpPr>
        <p:spPr>
          <a:xfrm>
            <a:off x="894079" y="3166533"/>
            <a:ext cx="11216642" cy="5367868"/>
          </a:xfrm>
          <a:prstGeom prst="rect">
            <a:avLst/>
          </a:prstGeom>
        </p:spPr>
        <p:txBody>
          <a:bodyPr lIns="48767" tIns="48767" rIns="48767" bIns="48767" anchor="t"/>
          <a:lstStyle>
            <a:lvl1pPr marL="310242" indent="-310242" defTabSz="1300480">
              <a:lnSpc>
                <a:spcPct val="90000"/>
              </a:lnSpc>
              <a:spcBef>
                <a:spcPts val="1400"/>
              </a:spcBef>
              <a:buSzPct val="100000"/>
              <a:buFont typeface="Arial"/>
              <a:defRPr sz="3800">
                <a:uFill>
                  <a:solidFill>
                    <a:srgbClr val="000000"/>
                  </a:solidFill>
                </a:uFill>
                <a:latin typeface="Calibri"/>
                <a:ea typeface="Calibri"/>
                <a:cs typeface="Calibri"/>
                <a:sym typeface="Calibri"/>
              </a:defRPr>
            </a:lvl1pPr>
            <a:lvl2pPr marL="819150" indent="-361950" defTabSz="1300480">
              <a:lnSpc>
                <a:spcPct val="90000"/>
              </a:lnSpc>
              <a:spcBef>
                <a:spcPts val="1400"/>
              </a:spcBef>
              <a:buSzPct val="100000"/>
              <a:buFont typeface="Arial"/>
              <a:defRPr sz="3800">
                <a:uFill>
                  <a:solidFill>
                    <a:srgbClr val="000000"/>
                  </a:solidFill>
                </a:uFill>
                <a:latin typeface="Calibri"/>
                <a:ea typeface="Calibri"/>
                <a:cs typeface="Calibri"/>
                <a:sym typeface="Calibri"/>
              </a:defRPr>
            </a:lvl2pPr>
            <a:lvl3pPr marL="1348739" indent="-434339" defTabSz="1300480">
              <a:lnSpc>
                <a:spcPct val="90000"/>
              </a:lnSpc>
              <a:spcBef>
                <a:spcPts val="1400"/>
              </a:spcBef>
              <a:buSzPct val="100000"/>
              <a:buFont typeface="Arial"/>
              <a:defRPr sz="3800">
                <a:uFill>
                  <a:solidFill>
                    <a:srgbClr val="000000"/>
                  </a:solidFill>
                </a:uFill>
                <a:latin typeface="Calibri"/>
                <a:ea typeface="Calibri"/>
                <a:cs typeface="Calibri"/>
                <a:sym typeface="Calibri"/>
              </a:defRPr>
            </a:lvl3pPr>
            <a:lvl4pPr marL="1854200" indent="-482600" defTabSz="1300480">
              <a:lnSpc>
                <a:spcPct val="90000"/>
              </a:lnSpc>
              <a:spcBef>
                <a:spcPts val="1400"/>
              </a:spcBef>
              <a:buSzPct val="100000"/>
              <a:buFont typeface="Arial"/>
              <a:defRPr sz="3800">
                <a:uFill>
                  <a:solidFill>
                    <a:srgbClr val="000000"/>
                  </a:solidFill>
                </a:uFill>
                <a:latin typeface="Calibri"/>
                <a:ea typeface="Calibri"/>
                <a:cs typeface="Calibri"/>
                <a:sym typeface="Calibri"/>
              </a:defRPr>
            </a:lvl4pPr>
            <a:lvl5pPr marL="2311400" indent="-482600" defTabSz="1300480">
              <a:lnSpc>
                <a:spcPct val="90000"/>
              </a:lnSpc>
              <a:spcBef>
                <a:spcPts val="1400"/>
              </a:spcBef>
              <a:buSzPct val="100000"/>
              <a:buFont typeface="Arial"/>
              <a:defRPr sz="3800">
                <a:uFill>
                  <a:solidFill>
                    <a:srgbClr val="000000"/>
                  </a:solidFill>
                </a:uFill>
                <a:latin typeface="Calibri"/>
                <a:ea typeface="Calibri"/>
                <a:cs typeface="Calibri"/>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119" name="Slide Number"/>
          <p:cNvSpPr txBox="1"/>
          <p:nvPr>
            <p:ph type="sldNum" sz="quarter" idx="2"/>
          </p:nvPr>
        </p:nvSpPr>
        <p:spPr>
          <a:xfrm>
            <a:off x="9184640" y="6941988"/>
            <a:ext cx="2926081" cy="338837"/>
          </a:xfrm>
          <a:prstGeom prst="rect">
            <a:avLst/>
          </a:prstGeom>
        </p:spPr>
        <p:txBody>
          <a:bodyPr wrap="square" lIns="48767" tIns="48767" rIns="48767" bIns="48767" anchor="ctr"/>
          <a:lstStyle>
            <a:lvl1pPr algn="r" defTabSz="1300480">
              <a:defRPr>
                <a:solidFill>
                  <a:srgbClr val="888888"/>
                </a:solidFill>
                <a:uFill>
                  <a:solidFill>
                    <a:srgbClr val="888888"/>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622088" y="289099"/>
            <a:ext cx="9753603" cy="6505789"/>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idx="13"/>
          </p:nvPr>
        </p:nvSpPr>
        <p:spPr>
          <a:xfrm>
            <a:off x="2263775" y="613833"/>
            <a:ext cx="12401550" cy="8267701"/>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Body Level One…"/>
          <p:cNvSpPr txBox="1"/>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idx="13"/>
          </p:nvPr>
        </p:nvSpPr>
        <p:spPr>
          <a:xfrm>
            <a:off x="4086225" y="2586566"/>
            <a:ext cx="9429750" cy="6286501"/>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680200" y="5029200"/>
            <a:ext cx="6054748" cy="4038600"/>
          </a:xfrm>
          <a:prstGeom prst="rect">
            <a:avLst/>
          </a:prstGeom>
        </p:spPr>
        <p:txBody>
          <a:bodyPr lIns="91439" tIns="45719" rIns="91439" bIns="45719" anchor="t">
            <a:noAutofit/>
          </a:bodyPr>
          <a:lstStyle/>
          <a:p>
            <a:pPr/>
          </a:p>
        </p:txBody>
      </p:sp>
      <p:sp>
        <p:nvSpPr>
          <p:cNvPr id="84" name="Image"/>
          <p:cNvSpPr/>
          <p:nvPr>
            <p:ph type="pic" sz="quarter" idx="14"/>
          </p:nvPr>
        </p:nvSpPr>
        <p:spPr>
          <a:xfrm>
            <a:off x="6502400" y="889000"/>
            <a:ext cx="5867400" cy="3911601"/>
          </a:xfrm>
          <a:prstGeom prst="rect">
            <a:avLst/>
          </a:prstGeom>
        </p:spPr>
        <p:txBody>
          <a:bodyPr lIns="91439" tIns="45719" rIns="91439" bIns="45719" anchor="t">
            <a:noAutofit/>
          </a:bodyPr>
          <a:lstStyle/>
          <a:p>
            <a:pPr/>
          </a:p>
        </p:txBody>
      </p:sp>
      <p:sp>
        <p:nvSpPr>
          <p:cNvPr id="85" name="Image"/>
          <p:cNvSpPr/>
          <p:nvPr>
            <p:ph type="pic" idx="15"/>
          </p:nvPr>
        </p:nvSpPr>
        <p:spPr>
          <a:xfrm>
            <a:off x="-2374900" y="889000"/>
            <a:ext cx="11982450" cy="79883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lgn="ctr" defTabSz="584200">
              <a:defRPr sz="16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1pPr>
      <a:lvl2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2pPr>
      <a:lvl3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3pPr>
      <a:lvl4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4pPr>
      <a:lvl5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5pPr>
      <a:lvl6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6pPr>
      <a:lvl7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7pPr>
      <a:lvl8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8pPr>
      <a:lvl9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Helvetica Neue"/>
          <a:ea typeface="Helvetica Neue"/>
          <a:cs typeface="Helvetica Neue"/>
          <a:sym typeface="Helvetica Neue"/>
        </a:defRPr>
      </a:lvl9pPr>
    </p:bodyStyle>
    <p:otherStyle>
      <a:lvl1pPr marL="0" marR="0" indent="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1pPr>
      <a:lvl2pPr marL="0" marR="0" indent="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2pPr>
      <a:lvl3pPr marL="0" marR="0" indent="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3pPr>
      <a:lvl4pPr marL="0" marR="0" indent="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4pPr>
      <a:lvl5pPr marL="0" marR="0" indent="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5pPr>
      <a:lvl6pPr marL="0" marR="0" indent="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6pPr>
      <a:lvl7pPr marL="0" marR="0" indent="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7pPr>
      <a:lvl8pPr marL="0" marR="0" indent="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8pPr>
      <a:lvl9pPr marL="0" marR="0" indent="0" algn="ctr" defTabSz="58420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video" Target="../media/media1.mov"/><Relationship Id="rId3" Type="http://schemas.microsoft.com/office/2007/relationships/media" Target="../media/media1.mov"/><Relationship Id="rId4" Type="http://schemas.openxmlformats.org/officeDocument/2006/relationships/image" Target="../media/image1.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128" name="Rectangle"/>
          <p:cNvSpPr/>
          <p:nvPr/>
        </p:nvSpPr>
        <p:spPr>
          <a:xfrm>
            <a:off x="-1" y="6795574"/>
            <a:ext cx="13004801" cy="1738826"/>
          </a:xfrm>
          <a:prstGeom prst="rect">
            <a:avLst/>
          </a:prstGeom>
          <a:solidFill>
            <a:srgbClr val="FFFFFF"/>
          </a:solidFill>
          <a:ln w="12700">
            <a:miter lim="400000"/>
          </a:ln>
        </p:spPr>
        <p:txBody>
          <a:bodyPr lIns="48767" tIns="48767" rIns="48767" bIns="48767" anchor="ctr"/>
          <a:lstStyle/>
          <a:p>
            <a:pPr algn="ctr" defTabSz="1300480">
              <a:defRPr sz="2400">
                <a:solidFill>
                  <a:srgbClr val="FFFFFF"/>
                </a:solidFill>
                <a:uFill>
                  <a:solidFill>
                    <a:srgbClr val="FFFFFF"/>
                  </a:solidFill>
                </a:uFill>
                <a:latin typeface="Calibri"/>
                <a:ea typeface="Calibri"/>
                <a:cs typeface="Calibri"/>
                <a:sym typeface="Calibri"/>
              </a:defRPr>
            </a:pPr>
          </a:p>
        </p:txBody>
      </p:sp>
      <p:sp>
        <p:nvSpPr>
          <p:cNvPr id="129" name="Social History…"/>
          <p:cNvSpPr txBox="1"/>
          <p:nvPr/>
        </p:nvSpPr>
        <p:spPr>
          <a:xfrm>
            <a:off x="3124125" y="2012017"/>
            <a:ext cx="6756551" cy="2921001"/>
          </a:xfrm>
          <a:prstGeom prst="rect">
            <a:avLst/>
          </a:prstGeom>
          <a:ln w="12700">
            <a:miter lim="400000"/>
          </a:ln>
          <a:extLst>
            <a:ext uri="{C572A759-6A51-4108-AA02-DFA0A04FC94B}">
              <ma14:wrappingTextBoxFlag xmlns:ma14="http://schemas.microsoft.com/office/mac/drawingml/2011/main" val="1"/>
            </a:ext>
          </a:extLst>
        </p:spPr>
        <p:txBody>
          <a:bodyPr lIns="48767" tIns="48767" rIns="48767" bIns="48767" anchor="ctr">
            <a:spAutoFit/>
          </a:bodyPr>
          <a:lstStyle/>
          <a:p>
            <a:pPr defTabSz="1300480">
              <a:defRPr b="1" sz="2400">
                <a:uFill>
                  <a:solidFill>
                    <a:srgbClr val="000000"/>
                  </a:solidFill>
                </a:uFill>
              </a:defRPr>
            </a:pPr>
            <a:r>
              <a:rPr sz="6200">
                <a:uFill>
                  <a:solidFill>
                    <a:srgbClr val="404040"/>
                  </a:solidFill>
                </a:uFill>
              </a:rPr>
              <a:t>Social History </a:t>
            </a:r>
            <a:endParaRPr sz="6200">
              <a:uFill>
                <a:solidFill>
                  <a:srgbClr val="404040"/>
                </a:solidFill>
              </a:uFill>
            </a:endParaRPr>
          </a:p>
          <a:p>
            <a:pPr defTabSz="1300480">
              <a:defRPr b="1" sz="2400">
                <a:uFill>
                  <a:solidFill>
                    <a:srgbClr val="000000"/>
                  </a:solidFill>
                </a:uFill>
              </a:defRPr>
            </a:pPr>
            <a:r>
              <a:rPr sz="6200">
                <a:uFill>
                  <a:solidFill>
                    <a:srgbClr val="404040"/>
                  </a:solidFill>
                </a:uFill>
              </a:rPr>
              <a:t>of Organized Crime in Canada</a:t>
            </a:r>
          </a:p>
        </p:txBody>
      </p:sp>
      <p:pic>
        <p:nvPicPr>
          <p:cNvPr id="130" name="custom_sign_spinning_15558.mov" descr="custom_sign_spinning_15558.mov"/>
          <p:cNvPicPr>
            <a:picLocks noChangeAspect="0"/>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10336471" y="2204542"/>
            <a:ext cx="807433" cy="1035170"/>
          </a:xfrm>
          <a:prstGeom prst="rect">
            <a:avLst/>
          </a:prstGeom>
          <a:ln w="12700">
            <a:solidFill>
              <a:srgbClr val="000000"/>
            </a:solidFill>
            <a:miter lim="400000"/>
          </a:ln>
        </p:spPr>
      </p:pic>
      <p:sp>
        <p:nvSpPr>
          <p:cNvPr id="131" name="PROF. ANTONIO NICASO"/>
          <p:cNvSpPr txBox="1"/>
          <p:nvPr/>
        </p:nvSpPr>
        <p:spPr>
          <a:xfrm>
            <a:off x="3250273" y="5399730"/>
            <a:ext cx="5374562" cy="482601"/>
          </a:xfrm>
          <a:prstGeom prst="rect">
            <a:avLst/>
          </a:prstGeom>
          <a:ln w="12700">
            <a:miter lim="400000"/>
          </a:ln>
          <a:extLst>
            <a:ext uri="{C572A759-6A51-4108-AA02-DFA0A04FC94B}">
              <ma14:wrappingTextBoxFlag xmlns:ma14="http://schemas.microsoft.com/office/mac/drawingml/2011/main" val="1"/>
            </a:ext>
          </a:extLst>
        </p:spPr>
        <p:txBody>
          <a:bodyPr lIns="54186" tIns="54186" rIns="54186" bIns="54186" anchor="ctr">
            <a:spAutoFit/>
          </a:bodyPr>
          <a:lstStyle>
            <a:lvl1pPr defTabSz="1300480">
              <a:defRPr b="1" sz="2400">
                <a:uFill>
                  <a:solidFill>
                    <a:srgbClr val="000000"/>
                  </a:solidFill>
                </a:uFill>
              </a:defRPr>
            </a:lvl1pPr>
          </a:lstStyle>
          <a:p>
            <a:pPr/>
            <a:r>
              <a:t>PROF. ANTONIO NICASO</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00000" fill="hold"/>
                                        <p:tgtEl>
                                          <p:spTgt spid="130"/>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130"/>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Fraud"/>
          <p:cNvSpPr txBox="1"/>
          <p:nvPr>
            <p:ph type="title"/>
          </p:nvPr>
        </p:nvSpPr>
        <p:spPr>
          <a:xfrm>
            <a:off x="952500" y="787400"/>
            <a:ext cx="11099800" cy="2159000"/>
          </a:xfrm>
          <a:prstGeom prst="rect">
            <a:avLst/>
          </a:prstGeom>
        </p:spPr>
        <p:txBody>
          <a:bodyPr/>
          <a:lstStyle/>
          <a:p>
            <a:pPr/>
            <a:r>
              <a:t>Fraud</a:t>
            </a:r>
          </a:p>
        </p:txBody>
      </p:sp>
      <p:sp>
        <p:nvSpPr>
          <p:cNvPr id="157" name="On line scams are becoming increasingly common and have significantly risen during the pandemic."/>
          <p:cNvSpPr txBox="1"/>
          <p:nvPr>
            <p:ph type="body" sz="quarter" idx="1"/>
          </p:nvPr>
        </p:nvSpPr>
        <p:spPr>
          <a:xfrm>
            <a:off x="952500" y="2501900"/>
            <a:ext cx="11099800" cy="1906307"/>
          </a:xfrm>
          <a:prstGeom prst="rect">
            <a:avLst/>
          </a:prstGeom>
        </p:spPr>
        <p:txBody>
          <a:bodyPr/>
          <a:lstStyle/>
          <a:p>
            <a:pPr/>
            <a:r>
              <a:t>On line scams are becoming increasingly common and have significantly risen during the pandemic.</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Fraud"/>
          <p:cNvSpPr txBox="1"/>
          <p:nvPr>
            <p:ph type="title"/>
          </p:nvPr>
        </p:nvSpPr>
        <p:spPr>
          <a:xfrm>
            <a:off x="952500" y="1210566"/>
            <a:ext cx="11099800" cy="2159001"/>
          </a:xfrm>
          <a:prstGeom prst="rect">
            <a:avLst/>
          </a:prstGeom>
        </p:spPr>
        <p:txBody>
          <a:bodyPr/>
          <a:lstStyle/>
          <a:p>
            <a:pPr/>
            <a:r>
              <a:t>Fraud</a:t>
            </a:r>
          </a:p>
        </p:txBody>
      </p:sp>
      <p:sp>
        <p:nvSpPr>
          <p:cNvPr id="160" name="Some fraudulent schemes collect sensitive personal information in addition to money. Some examples:…"/>
          <p:cNvSpPr txBox="1"/>
          <p:nvPr>
            <p:ph type="body" idx="1"/>
          </p:nvPr>
        </p:nvSpPr>
        <p:spPr>
          <a:xfrm>
            <a:off x="952500" y="2870200"/>
            <a:ext cx="11099800" cy="4662488"/>
          </a:xfrm>
          <a:prstGeom prst="rect">
            <a:avLst/>
          </a:prstGeom>
        </p:spPr>
        <p:txBody>
          <a:bodyPr/>
          <a:lstStyle/>
          <a:p>
            <a:pPr/>
            <a:r>
              <a:t>Some fraudulent schemes collect sensitive personal information in addition to money. Some examples:</a:t>
            </a:r>
          </a:p>
          <a:p>
            <a:pPr/>
            <a:r>
              <a:t>Government services schemes, Identity theft and phishing, Romance scams, Ransomware schemes, Elder-targeted scams, Securities fraud, Payments card fraud, Real Estate fraud. </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Fraud"/>
          <p:cNvSpPr txBox="1"/>
          <p:nvPr>
            <p:ph type="title"/>
          </p:nvPr>
        </p:nvSpPr>
        <p:spPr>
          <a:xfrm>
            <a:off x="952500" y="407152"/>
            <a:ext cx="11099800" cy="2159001"/>
          </a:xfrm>
          <a:prstGeom prst="rect">
            <a:avLst/>
          </a:prstGeom>
        </p:spPr>
        <p:txBody>
          <a:bodyPr/>
          <a:lstStyle/>
          <a:p>
            <a:pPr/>
            <a:r>
              <a:t>Fraud</a:t>
            </a:r>
          </a:p>
        </p:txBody>
      </p:sp>
      <p:sp>
        <p:nvSpPr>
          <p:cNvPr id="163" name="Many victims are embarrassed and don’t report it.…"/>
          <p:cNvSpPr txBox="1"/>
          <p:nvPr>
            <p:ph type="body" idx="1"/>
          </p:nvPr>
        </p:nvSpPr>
        <p:spPr>
          <a:xfrm>
            <a:off x="952500" y="2590800"/>
            <a:ext cx="11099800" cy="5742385"/>
          </a:xfrm>
          <a:prstGeom prst="rect">
            <a:avLst/>
          </a:prstGeom>
        </p:spPr>
        <p:txBody>
          <a:bodyPr/>
          <a:lstStyle/>
          <a:p>
            <a:pPr/>
            <a:r>
              <a:t>Many victims are embarrassed and don’t report it.</a:t>
            </a:r>
          </a:p>
          <a:p>
            <a:pPr/>
            <a:r>
              <a:t>Financial crime, often seen as a “white collar” crime, is committed by competent criminals and interconnected  OCGs, in Canada and abroad. </a:t>
            </a:r>
          </a:p>
          <a:p>
            <a:pPr/>
            <a:r>
              <a:t>Some Canadian OCGs are directly involved in running boiler rooms (telemarketing centres used in fraud). Others collect a portion of the profits. They use the profit to fund other criminal activities, like importing and trafficking drugs.  </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Players"/>
          <p:cNvSpPr txBox="1"/>
          <p:nvPr>
            <p:ph type="title"/>
          </p:nvPr>
        </p:nvSpPr>
        <p:spPr>
          <a:xfrm>
            <a:off x="952500" y="894120"/>
            <a:ext cx="11099800" cy="2159001"/>
          </a:xfrm>
          <a:prstGeom prst="rect">
            <a:avLst/>
          </a:prstGeom>
        </p:spPr>
        <p:txBody>
          <a:bodyPr/>
          <a:lstStyle/>
          <a:p>
            <a:pPr/>
            <a:r>
              <a:t>Players</a:t>
            </a:r>
          </a:p>
        </p:txBody>
      </p:sp>
      <p:sp>
        <p:nvSpPr>
          <p:cNvPr id="166" name="The Criminal Intelligence Service of Canada assessed 14 OCGs as national High-Level Threats. They have interprovincial networks, if not always international connections, engage in multiple criminal markets, use violence to further their illegal business, and have a large number of criminal OCG association links."/>
          <p:cNvSpPr txBox="1"/>
          <p:nvPr>
            <p:ph type="body" sz="half" idx="1"/>
          </p:nvPr>
        </p:nvSpPr>
        <p:spPr>
          <a:xfrm>
            <a:off x="952500" y="2730500"/>
            <a:ext cx="11099800" cy="3637608"/>
          </a:xfrm>
          <a:prstGeom prst="rect">
            <a:avLst/>
          </a:prstGeom>
        </p:spPr>
        <p:txBody>
          <a:bodyPr/>
          <a:lstStyle/>
          <a:p>
            <a:pPr/>
            <a:r>
              <a:t>The Criminal Intelligence Service of Canada assessed 14 OCGs as national High-Level Threats. They have interprovincial networks, if not always international connections, engage in multiple criminal markets, use violence to further their illegal business, and have a large number of criminal OCG association links.</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Five High-Level Threats are involved in some of the most massive cocaine importing networks in Canada, which leverage ties to Mexican and Colombian drug trafficking organizations, such as the Sinaloa Cartel, to import up to 1000 kilograms of cocaine per month.…"/>
          <p:cNvSpPr txBox="1"/>
          <p:nvPr>
            <p:ph type="body" idx="1"/>
          </p:nvPr>
        </p:nvSpPr>
        <p:spPr>
          <a:xfrm>
            <a:off x="952500" y="1663700"/>
            <a:ext cx="11099800" cy="7213600"/>
          </a:xfrm>
          <a:prstGeom prst="rect">
            <a:avLst/>
          </a:prstGeom>
        </p:spPr>
        <p:txBody>
          <a:bodyPr/>
          <a:lstStyle/>
          <a:p>
            <a:pPr marL="426719" indent="-426719" defTabSz="560831">
              <a:spcBef>
                <a:spcPts val="4000"/>
              </a:spcBef>
              <a:defRPr sz="3072"/>
            </a:pPr>
            <a:r>
              <a:t>Five High-Level Threats are involved in some of the most massive cocaine importing networks in Canada, which leverage ties to Mexican and Colombian drug trafficking organizations, such as the Sinaloa Cartel, to import up to 1000 kilograms of cocaine per month. </a:t>
            </a:r>
          </a:p>
          <a:p>
            <a:pPr marL="426719" indent="-426719" defTabSz="560831">
              <a:spcBef>
                <a:spcPts val="4000"/>
              </a:spcBef>
              <a:defRPr sz="3072"/>
            </a:pPr>
            <a:r>
              <a:t>Land or marine modes are believed to be used to introduce narcotics via the United States, or through Mexico, the Dominican Republic, and Colombia. These networks are often highly-entrenched, use multiple cocaine importation facilitators, and have extensive international criminal connections throughout Latin and Central America that likely facilitate cocaine importations into Canada and overseas to destinations such as Italy, Australia, and New Zealand. </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An equal number of High-Level Threats are also involved in large methamphetamine networks. Their activities include…"/>
          <p:cNvSpPr txBox="1"/>
          <p:nvPr>
            <p:ph type="body" idx="1"/>
          </p:nvPr>
        </p:nvSpPr>
        <p:spPr>
          <a:xfrm>
            <a:off x="952500" y="1435100"/>
            <a:ext cx="11099800" cy="7213600"/>
          </a:xfrm>
          <a:prstGeom prst="rect">
            <a:avLst/>
          </a:prstGeom>
        </p:spPr>
        <p:txBody>
          <a:bodyPr/>
          <a:lstStyle/>
          <a:p>
            <a:pPr marL="400050" indent="-400050" defTabSz="525779">
              <a:spcBef>
                <a:spcPts val="3700"/>
              </a:spcBef>
              <a:defRPr sz="2880"/>
            </a:pPr>
            <a:r>
              <a:t>An equal number of High-Level Threats are also involved in large methamphetamine networks. Their activities include</a:t>
            </a:r>
          </a:p>
          <a:p>
            <a:pPr marL="400050" indent="-400050" defTabSz="525779">
              <a:spcBef>
                <a:spcPts val="3700"/>
              </a:spcBef>
              <a:defRPr sz="2880"/>
            </a:pPr>
            <a:r>
              <a:t>importation of precursor chemicals from China for the domestic production of methamphetamine, </a:t>
            </a:r>
          </a:p>
          <a:p>
            <a:pPr marL="400050" indent="-400050" defTabSz="525779">
              <a:spcBef>
                <a:spcPts val="3700"/>
              </a:spcBef>
              <a:defRPr sz="2880"/>
            </a:pPr>
            <a:r>
              <a:t>diverting unregulated chemicals in Canada to local clan labs, and, </a:t>
            </a:r>
          </a:p>
          <a:p>
            <a:pPr marL="400050" indent="-400050" defTabSz="525779">
              <a:spcBef>
                <a:spcPts val="3700"/>
              </a:spcBef>
              <a:defRPr sz="2880"/>
            </a:pPr>
            <a:r>
              <a:t>importing amphetamine or precursors from sources in Mexico. </a:t>
            </a:r>
          </a:p>
          <a:p>
            <a:pPr marL="400050" indent="-400050" defTabSz="525779">
              <a:spcBef>
                <a:spcPts val="3700"/>
              </a:spcBef>
              <a:defRPr sz="2880"/>
            </a:pPr>
            <a:r>
              <a:t>Several of these groups are also involved in money laundering as a primary criminal activity or maintain associations with professional money laundering service providers with extensive ties to South East Asia. They are allegedly associated with Triads based in China.  </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At least four High-Level Threats are linked to money launderers for large international organized crime networks, providing laundering services for domestic and international drug traffickers.…"/>
          <p:cNvSpPr txBox="1"/>
          <p:nvPr>
            <p:ph type="body" idx="1"/>
          </p:nvPr>
        </p:nvSpPr>
        <p:spPr>
          <a:xfrm>
            <a:off x="952500" y="1989757"/>
            <a:ext cx="11099800" cy="5774086"/>
          </a:xfrm>
          <a:prstGeom prst="rect">
            <a:avLst/>
          </a:prstGeom>
        </p:spPr>
        <p:txBody>
          <a:bodyPr/>
          <a:lstStyle/>
          <a:p>
            <a:pPr/>
            <a:r>
              <a:t>At least four High-Level Threats are linked to money launderers for large international organized crime networks, providing laundering services for domestic and international drug traffickers. </a:t>
            </a:r>
          </a:p>
          <a:p>
            <a:pPr/>
            <a:r>
              <a:t>Many of these groups have links to Mexican cartels, are suspected of importing synthetic drugs and cocaine and being involved in illegal gaming, and are included in the international movement of bulk cash and loan sharking. </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Many of the High-Level Threats are involved in violence, with members suspected of being involved in homicides, shootings, and assaults.…"/>
          <p:cNvSpPr txBox="1"/>
          <p:nvPr>
            <p:ph type="body" sz="half" idx="1"/>
          </p:nvPr>
        </p:nvSpPr>
        <p:spPr>
          <a:xfrm>
            <a:off x="952500" y="2736808"/>
            <a:ext cx="11099800" cy="3493542"/>
          </a:xfrm>
          <a:prstGeom prst="rect">
            <a:avLst/>
          </a:prstGeom>
        </p:spPr>
        <p:txBody>
          <a:bodyPr/>
          <a:lstStyle/>
          <a:p>
            <a:pPr marL="435609" indent="-435609" defTabSz="572516">
              <a:spcBef>
                <a:spcPts val="4100"/>
              </a:spcBef>
              <a:defRPr sz="3136"/>
            </a:pPr>
            <a:r>
              <a:t>Many of the High-Level Threats are involved in violence, with members suspected of being involved in homicides, shootings, and assaults. </a:t>
            </a:r>
          </a:p>
          <a:p>
            <a:pPr marL="435609" indent="-435609" defTabSz="572516">
              <a:spcBef>
                <a:spcPts val="4100"/>
              </a:spcBef>
              <a:defRPr sz="3136"/>
            </a:pPr>
            <a:r>
              <a:t>Younger bosses, especially from Mexico, are gaining power and attempting to increase their influence in Canada.</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Geographical scope"/>
          <p:cNvSpPr txBox="1"/>
          <p:nvPr>
            <p:ph type="title"/>
          </p:nvPr>
        </p:nvSpPr>
        <p:spPr>
          <a:xfrm>
            <a:off x="952500" y="749300"/>
            <a:ext cx="11099800" cy="2159000"/>
          </a:xfrm>
          <a:prstGeom prst="rect">
            <a:avLst/>
          </a:prstGeom>
        </p:spPr>
        <p:txBody>
          <a:bodyPr/>
          <a:lstStyle/>
          <a:p>
            <a:pPr/>
            <a:r>
              <a:t>Geographical scope</a:t>
            </a:r>
          </a:p>
        </p:txBody>
      </p:sp>
      <p:sp>
        <p:nvSpPr>
          <p:cNvPr id="177" name="More than half of all assessed OCGs are involved in multi-jurisdictional criminal activities. Twenty-six percent of these OCGs have an illegal international scope, and another 28 percent have an interprovincial one.…"/>
          <p:cNvSpPr txBox="1"/>
          <p:nvPr>
            <p:ph type="body" idx="1"/>
          </p:nvPr>
        </p:nvSpPr>
        <p:spPr>
          <a:xfrm>
            <a:off x="952500" y="1733550"/>
            <a:ext cx="11099800" cy="6286500"/>
          </a:xfrm>
          <a:prstGeom prst="rect">
            <a:avLst/>
          </a:prstGeom>
        </p:spPr>
        <p:txBody>
          <a:bodyPr/>
          <a:lstStyle/>
          <a:p>
            <a:pPr/>
            <a:r>
              <a:t>More than half of all assessed OCGs are involved in multi-jurisdictional criminal activities. Twenty-six percent of these OCGs have an illegal international scope, and another 28 percent have an interprovincial one. </a:t>
            </a:r>
          </a:p>
          <a:p>
            <a:pPr/>
            <a:r>
              <a:t>OCGs operating in Canada are known or suspected of having international associations in 72 countries. </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9" name="Screen Shot 2020-02-20 at 9.41.25 AM.png" descr="Screen Shot 2020-02-20 at 9.41.25 AM.png"/>
          <p:cNvPicPr>
            <a:picLocks noChangeAspect="1"/>
          </p:cNvPicPr>
          <p:nvPr/>
        </p:nvPicPr>
        <p:blipFill>
          <a:blip r:embed="rId2">
            <a:extLst/>
          </a:blip>
          <a:stretch>
            <a:fillRect/>
          </a:stretch>
        </p:blipFill>
        <p:spPr>
          <a:xfrm>
            <a:off x="711200" y="1339850"/>
            <a:ext cx="11582400" cy="7073900"/>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Organized Crime in Canada"/>
          <p:cNvSpPr txBox="1"/>
          <p:nvPr>
            <p:ph type="title"/>
          </p:nvPr>
        </p:nvSpPr>
        <p:spPr>
          <a:xfrm>
            <a:off x="819298" y="1181100"/>
            <a:ext cx="11366204" cy="2159000"/>
          </a:xfrm>
          <a:prstGeom prst="rect">
            <a:avLst/>
          </a:prstGeom>
        </p:spPr>
        <p:txBody>
          <a:bodyPr/>
          <a:lstStyle>
            <a:lvl1pPr defTabSz="508254">
              <a:defRPr sz="6960"/>
            </a:lvl1pPr>
          </a:lstStyle>
          <a:p>
            <a:pPr/>
            <a:r>
              <a:t>Organized Crime in Canada</a:t>
            </a:r>
          </a:p>
        </p:txBody>
      </p:sp>
      <p:sp>
        <p:nvSpPr>
          <p:cNvPr id="134" name="Over 2,600 organized crime groups are operating in Canada. They continue to contribute to the increasing number of fentanyl-related deaths, methamphetamine addiction, and firearms related violence.…"/>
          <p:cNvSpPr txBox="1"/>
          <p:nvPr>
            <p:ph type="body" idx="1"/>
          </p:nvPr>
        </p:nvSpPr>
        <p:spPr>
          <a:xfrm>
            <a:off x="952500" y="2709467"/>
            <a:ext cx="11461403" cy="5592168"/>
          </a:xfrm>
          <a:prstGeom prst="rect">
            <a:avLst/>
          </a:prstGeom>
        </p:spPr>
        <p:txBody>
          <a:bodyPr/>
          <a:lstStyle/>
          <a:p>
            <a:pPr/>
            <a:r>
              <a:t>Over 2,600 organized crime groups are operating in Canada. They continue to contribute to the increasing number of fentanyl-related deaths, methamphetamine addiction, and firearms related violence.</a:t>
            </a:r>
          </a:p>
          <a:p>
            <a:pPr/>
            <a:r>
              <a:t>There are common patterns among high-threat OCGs networks, such as outlaw motorcycle gangs and mafia-related ones. These include:</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Of all OCGs, outlaw motorcycle gangs (OMGs) maintain the broadest international scope.…"/>
          <p:cNvSpPr txBox="1"/>
          <p:nvPr>
            <p:ph type="body" idx="1"/>
          </p:nvPr>
        </p:nvSpPr>
        <p:spPr>
          <a:prstGeom prst="rect">
            <a:avLst/>
          </a:prstGeom>
        </p:spPr>
        <p:txBody>
          <a:bodyPr/>
          <a:lstStyle/>
          <a:p>
            <a:pPr/>
            <a:r>
              <a:t>Of all OCGs, outlaw motorcycle gangs (OMGs) maintain the broadest international scope. </a:t>
            </a:r>
          </a:p>
          <a:p>
            <a:pPr/>
            <a:r>
              <a:t>One OMG global network comprises more than 500 chapters in 60 countries across Europe, North America, South America, Africa, Asia, and Oceania. Members of this OMG in Canada and their support clubs continue to travel extensively to the Caribbean, Europe, and Central/South America. </a:t>
            </a:r>
          </a:p>
          <a:p>
            <a:pPr/>
            <a:r>
              <a:t>Some countries represent source and transit points for importing/exporting cocaine. </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Network Assessment"/>
          <p:cNvSpPr txBox="1"/>
          <p:nvPr>
            <p:ph type="title"/>
          </p:nvPr>
        </p:nvSpPr>
        <p:spPr>
          <a:prstGeom prst="rect">
            <a:avLst/>
          </a:prstGeom>
        </p:spPr>
        <p:txBody>
          <a:bodyPr/>
          <a:lstStyle/>
          <a:p>
            <a:pPr/>
            <a:r>
              <a:t>Network Assessment</a:t>
            </a:r>
          </a:p>
        </p:txBody>
      </p:sp>
      <p:sp>
        <p:nvSpPr>
          <p:cNvPr id="184" name="PCSD: precursor chemicals and synthetic drugs (PCSD) – specifically those networks involved in the importation of precursors and the manufacture of methamphetamines and fentanyl.…"/>
          <p:cNvSpPr txBox="1"/>
          <p:nvPr>
            <p:ph type="body" sz="quarter" idx="1"/>
          </p:nvPr>
        </p:nvSpPr>
        <p:spPr>
          <a:xfrm>
            <a:off x="657076" y="7694166"/>
            <a:ext cx="11395224" cy="1183134"/>
          </a:xfrm>
          <a:prstGeom prst="rect">
            <a:avLst/>
          </a:prstGeom>
        </p:spPr>
        <p:txBody>
          <a:bodyPr/>
          <a:lstStyle/>
          <a:p>
            <a:pPr marL="240030" indent="-240030" defTabSz="315468">
              <a:spcBef>
                <a:spcPts val="2200"/>
              </a:spcBef>
              <a:defRPr sz="1728"/>
            </a:pPr>
            <a:r>
              <a:t>PCSD: precursor chemicals and synthetic drugs (PCSD) – specifically those networks involved in the importation of precursors and the manufacture of methamphetamines and fentanyl.</a:t>
            </a:r>
          </a:p>
          <a:p>
            <a:pPr marL="240030" indent="-240030" defTabSz="315468">
              <a:spcBef>
                <a:spcPts val="2200"/>
              </a:spcBef>
              <a:defRPr sz="1728"/>
            </a:pPr>
            <a:r>
              <a:t> MLSP: money laundering service provision</a:t>
            </a:r>
          </a:p>
        </p:txBody>
      </p:sp>
      <p:pic>
        <p:nvPicPr>
          <p:cNvPr id="185" name="Screen Shot 2020-02-20 at 9.45.08 AM.png" descr="Screen Shot 2020-02-20 at 9.45.08 AM.png"/>
          <p:cNvPicPr>
            <a:picLocks noChangeAspect="1"/>
          </p:cNvPicPr>
          <p:nvPr/>
        </p:nvPicPr>
        <p:blipFill>
          <a:blip r:embed="rId2">
            <a:extLst/>
          </a:blip>
          <a:stretch>
            <a:fillRect/>
          </a:stretch>
        </p:blipFill>
        <p:spPr>
          <a:xfrm>
            <a:off x="863600" y="2292350"/>
            <a:ext cx="12115800" cy="5168900"/>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OMGs collaborate with other OCGs in importing cocaine and other illicit drugs and have networks stretching across Canada that facilitate their well-established distribution lines.…"/>
          <p:cNvSpPr txBox="1"/>
          <p:nvPr>
            <p:ph type="body" idx="1"/>
          </p:nvPr>
        </p:nvSpPr>
        <p:spPr>
          <a:prstGeom prst="rect">
            <a:avLst/>
          </a:prstGeom>
        </p:spPr>
        <p:txBody>
          <a:bodyPr/>
          <a:lstStyle/>
          <a:p>
            <a:pPr marL="422275" indent="-422275" defTabSz="554990">
              <a:spcBef>
                <a:spcPts val="3900"/>
              </a:spcBef>
              <a:defRPr sz="3040"/>
            </a:pPr>
            <a:r>
              <a:rPr b="1"/>
              <a:t>OMGs </a:t>
            </a:r>
            <a:r>
              <a:t>collaborate with other OCGs in importing cocaine and other illicit drugs and have networks stretching across Canada that facilitate their well-established distribution lines. </a:t>
            </a:r>
          </a:p>
          <a:p>
            <a:pPr marL="422275" indent="-422275" defTabSz="554990">
              <a:spcBef>
                <a:spcPts val="3900"/>
              </a:spcBef>
              <a:defRPr sz="3040"/>
            </a:pPr>
            <a:r>
              <a:t>They are criminally associated with Traditional Organized Crime Groups. They are involved in illegal online gaming, a high-profit and low-risk market. While generally not part of the larger PCSD [precursor chemicals and synthetic drugs] networks, OMGs are involved in supplying and distributing synthetic drugs. </a:t>
            </a:r>
          </a:p>
          <a:p>
            <a:pPr marL="422275" indent="-422275" defTabSz="554990">
              <a:spcBef>
                <a:spcPts val="3900"/>
              </a:spcBef>
              <a:defRPr sz="3040"/>
            </a:pPr>
            <a:r>
              <a:t>They are also closely associated with street gangs and leverage these associations to maintain/enforce their drug trafficking territories and outsource violence.</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In addition to their links with OMGs, TOC groups are involved primarily in cocaine importation, illegal online gaming, and money laundering via multiple private sector businesses. They have domestic and international connections. The OCGs also use street gangs for homicides and attempted homicides of rivals.…"/>
          <p:cNvSpPr txBox="1"/>
          <p:nvPr>
            <p:ph type="body" idx="1"/>
          </p:nvPr>
        </p:nvSpPr>
        <p:spPr>
          <a:xfrm>
            <a:off x="952500" y="1384300"/>
            <a:ext cx="11099800" cy="7213600"/>
          </a:xfrm>
          <a:prstGeom prst="rect">
            <a:avLst/>
          </a:prstGeom>
        </p:spPr>
        <p:txBody>
          <a:bodyPr/>
          <a:lstStyle/>
          <a:p>
            <a:pPr/>
            <a:r>
              <a:t>In addition to their links with OMGs, TOC groups are involved primarily in cocaine importation, illegal online gaming, and money laundering via multiple private sector businesses. They have domestic and international connections. The OCGs also use street gangs for homicides and attempted homicides of rivals. </a:t>
            </a:r>
          </a:p>
          <a:p>
            <a:pPr/>
            <a:r>
              <a:rPr b="1"/>
              <a:t>OMGs and TOC often control importation networks and involve street gangs as part of their distribution channels.</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Resources"/>
          <p:cNvSpPr txBox="1"/>
          <p:nvPr>
            <p:ph type="title"/>
          </p:nvPr>
        </p:nvSpPr>
        <p:spPr>
          <a:prstGeom prst="rect">
            <a:avLst/>
          </a:prstGeom>
        </p:spPr>
        <p:txBody>
          <a:bodyPr/>
          <a:lstStyle/>
          <a:p>
            <a:pPr/>
            <a:r>
              <a:t>Resources</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Financial Resources"/>
          <p:cNvSpPr txBox="1"/>
          <p:nvPr>
            <p:ph type="title"/>
          </p:nvPr>
        </p:nvSpPr>
        <p:spPr>
          <a:xfrm>
            <a:off x="952500" y="1358900"/>
            <a:ext cx="11099800" cy="2159000"/>
          </a:xfrm>
          <a:prstGeom prst="rect">
            <a:avLst/>
          </a:prstGeom>
        </p:spPr>
        <p:txBody>
          <a:bodyPr/>
          <a:lstStyle/>
          <a:p>
            <a:pPr/>
            <a:r>
              <a:t>Financial Resources</a:t>
            </a:r>
          </a:p>
        </p:txBody>
      </p:sp>
      <p:sp>
        <p:nvSpPr>
          <p:cNvPr id="194" name="Extortion.…"/>
          <p:cNvSpPr txBox="1"/>
          <p:nvPr>
            <p:ph type="body" idx="1"/>
          </p:nvPr>
        </p:nvSpPr>
        <p:spPr>
          <a:prstGeom prst="rect">
            <a:avLst/>
          </a:prstGeom>
        </p:spPr>
        <p:txBody>
          <a:bodyPr/>
          <a:lstStyle/>
          <a:p>
            <a:pPr/>
            <a:r>
              <a:t>Extortion.</a:t>
            </a:r>
          </a:p>
          <a:p>
            <a:pPr/>
            <a:r>
              <a:t>Prohibition (corruption).</a:t>
            </a:r>
          </a:p>
          <a:p>
            <a:pPr/>
            <a:r>
              <a:t>Public contracts. Construction industry.</a:t>
            </a:r>
          </a:p>
          <a:p>
            <a:pPr/>
            <a:r>
              <a:t>Drug trafficking.</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Service providers"/>
          <p:cNvSpPr txBox="1"/>
          <p:nvPr>
            <p:ph type="title"/>
          </p:nvPr>
        </p:nvSpPr>
        <p:spPr>
          <a:xfrm>
            <a:off x="952500" y="1021754"/>
            <a:ext cx="11099800" cy="2159001"/>
          </a:xfrm>
          <a:prstGeom prst="rect">
            <a:avLst/>
          </a:prstGeom>
        </p:spPr>
        <p:txBody>
          <a:bodyPr/>
          <a:lstStyle/>
          <a:p>
            <a:pPr/>
            <a:r>
              <a:t>Service providers</a:t>
            </a:r>
          </a:p>
        </p:txBody>
      </p:sp>
      <p:sp>
        <p:nvSpPr>
          <p:cNvPr id="197" name="The criminals rationalize their participation in their criminal activities cleverly by simply describing themselves as “service providers” who only make available products to consensual parties who actively demand them.…"/>
          <p:cNvSpPr txBox="1"/>
          <p:nvPr>
            <p:ph type="body" idx="1"/>
          </p:nvPr>
        </p:nvSpPr>
        <p:spPr>
          <a:xfrm>
            <a:off x="952500" y="1733550"/>
            <a:ext cx="11099800" cy="6286500"/>
          </a:xfrm>
          <a:prstGeom prst="rect">
            <a:avLst/>
          </a:prstGeom>
        </p:spPr>
        <p:txBody>
          <a:bodyPr/>
          <a:lstStyle/>
          <a:p>
            <a:pPr/>
            <a:r>
              <a:t>The criminals rationalize their participation in their criminal activities cleverly by simply describing themselves as “service providers” who only make available products to consensual parties who actively demand them.</a:t>
            </a:r>
          </a:p>
          <a:p>
            <a:pPr/>
            <a:r>
              <a:t>Thomas Hobbes: people as inherently corruptible. </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Francis Ianni (1974)"/>
          <p:cNvSpPr txBox="1"/>
          <p:nvPr>
            <p:ph type="body" idx="13"/>
          </p:nvPr>
        </p:nvSpPr>
        <p:spPr>
          <a:xfrm>
            <a:off x="1270000" y="5727700"/>
            <a:ext cx="10464800" cy="461366"/>
          </a:xfrm>
          <a:prstGeom prst="rect">
            <a:avLst/>
          </a:prstGeom>
        </p:spPr>
        <p:txBody>
          <a:bodyPr/>
          <a:lstStyle/>
          <a:p>
            <a:pPr/>
            <a:r>
              <a:t>–Francis Ianni (1974)</a:t>
            </a:r>
          </a:p>
        </p:txBody>
      </p:sp>
      <p:sp>
        <p:nvSpPr>
          <p:cNvPr id="200" name="“I have defined organized crime as an integral part of the American social system that brings together a public that demands certain goods, and services that are defined as illegal, an organization of individuals who produce or supply those goods and services, and corrupt public officials who protect such individuals for their own profit or gain.”"/>
          <p:cNvSpPr txBox="1"/>
          <p:nvPr>
            <p:ph type="body" idx="14"/>
          </p:nvPr>
        </p:nvSpPr>
        <p:spPr>
          <a:xfrm>
            <a:off x="1270000" y="1739812"/>
            <a:ext cx="10464800" cy="3733976"/>
          </a:xfrm>
          <a:prstGeom prst="rect">
            <a:avLst/>
          </a:prstGeom>
        </p:spPr>
        <p:txBody>
          <a:bodyPr/>
          <a:lstStyle/>
          <a:p>
            <a:pPr/>
            <a:r>
              <a:t>“I have defined organized crime as an integral part of the American social system that brings together a public that demands certain goods, and services that are defined as illegal, an organization of individuals who produce or supply those goods and services, and corrupt public officials who protect such individuals for their own profit or gain.” </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Money laundering"/>
          <p:cNvSpPr txBox="1"/>
          <p:nvPr>
            <p:ph type="title"/>
          </p:nvPr>
        </p:nvSpPr>
        <p:spPr>
          <a:xfrm>
            <a:off x="952500" y="946628"/>
            <a:ext cx="11099800" cy="2159001"/>
          </a:xfrm>
          <a:prstGeom prst="rect">
            <a:avLst/>
          </a:prstGeom>
        </p:spPr>
        <p:txBody>
          <a:bodyPr/>
          <a:lstStyle/>
          <a:p>
            <a:pPr/>
            <a:r>
              <a:t>Money laundering</a:t>
            </a:r>
          </a:p>
        </p:txBody>
      </p:sp>
      <p:sp>
        <p:nvSpPr>
          <p:cNvPr id="203" name="Some countries have become havens for money laundering. Canada, for instance, is desirable for money laundering activities, because of its lax laws in this area.…"/>
          <p:cNvSpPr txBox="1"/>
          <p:nvPr>
            <p:ph type="body" idx="1"/>
          </p:nvPr>
        </p:nvSpPr>
        <p:spPr>
          <a:prstGeom prst="rect">
            <a:avLst/>
          </a:prstGeom>
        </p:spPr>
        <p:txBody>
          <a:bodyPr/>
          <a:lstStyle/>
          <a:p>
            <a:pPr/>
            <a:r>
              <a:t>Some countries have become havens for money laundering. Canada, for instance, is desirable for money laundering activities, because of its lax laws in this area.</a:t>
            </a:r>
          </a:p>
          <a:p>
            <a:pPr/>
            <a:r>
              <a:t>Another obstacle in eradicating money laundering is the fact that people do not think that it concerns them directly nor that it affects the general economy of the country. </a:t>
            </a:r>
          </a:p>
          <a:p>
            <a:pPr/>
            <a:r>
              <a:t>Money laundering has become the oxygen of the underground economy and the legal economy. </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Human capital"/>
          <p:cNvSpPr txBox="1"/>
          <p:nvPr>
            <p:ph type="title"/>
          </p:nvPr>
        </p:nvSpPr>
        <p:spPr>
          <a:xfrm>
            <a:off x="952500" y="1233225"/>
            <a:ext cx="11099800" cy="2159001"/>
          </a:xfrm>
          <a:prstGeom prst="rect">
            <a:avLst/>
          </a:prstGeom>
        </p:spPr>
        <p:txBody>
          <a:bodyPr/>
          <a:lstStyle/>
          <a:p>
            <a:pPr/>
            <a:r>
              <a:t>Human capital</a:t>
            </a:r>
          </a:p>
        </p:txBody>
      </p:sp>
      <p:sp>
        <p:nvSpPr>
          <p:cNvPr id="206" name="The term human capital is used in sociology and economic theory to refer to the skills, knowledge, and experience possessed by individuals or groups in organizational structures, measured in terms of their asset value or liability to them."/>
          <p:cNvSpPr txBox="1"/>
          <p:nvPr>
            <p:ph type="body" idx="1"/>
          </p:nvPr>
        </p:nvSpPr>
        <p:spPr>
          <a:xfrm>
            <a:off x="952500" y="1429194"/>
            <a:ext cx="11099800" cy="6286501"/>
          </a:xfrm>
          <a:prstGeom prst="rect">
            <a:avLst/>
          </a:prstGeom>
        </p:spPr>
        <p:txBody>
          <a:bodyPr/>
          <a:lstStyle/>
          <a:p>
            <a:pPr/>
            <a:r>
              <a:t>The term human capital is used in sociology and economic theory to refer to the skills, knowledge, and experience possessed by individuals or groups in organizational structures, measured in terms of their asset value or liability to them.</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Using violence as an integral part of their strategy.…"/>
          <p:cNvSpPr txBox="1"/>
          <p:nvPr>
            <p:ph type="body" idx="1"/>
          </p:nvPr>
        </p:nvSpPr>
        <p:spPr>
          <a:xfrm>
            <a:off x="952500" y="2265920"/>
            <a:ext cx="11099800" cy="4586760"/>
          </a:xfrm>
          <a:prstGeom prst="rect">
            <a:avLst/>
          </a:prstGeom>
        </p:spPr>
        <p:txBody>
          <a:bodyPr/>
          <a:lstStyle/>
          <a:p>
            <a:pPr/>
            <a:r>
              <a:t>Using violence as an integral part of their strategy.</a:t>
            </a:r>
          </a:p>
          <a:p>
            <a:pPr/>
            <a:r>
              <a:t>Infiltrating law enforcement, security, government agencies and the private sector.</a:t>
            </a:r>
          </a:p>
          <a:p>
            <a:pPr/>
            <a:r>
              <a:t>Extensive criminal associations to other OCGs, and</a:t>
            </a:r>
          </a:p>
          <a:p>
            <a:pPr/>
            <a:r>
              <a:t>Having an interprovincial and international scope.</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Human capital"/>
          <p:cNvSpPr txBox="1"/>
          <p:nvPr>
            <p:ph type="title"/>
          </p:nvPr>
        </p:nvSpPr>
        <p:spPr>
          <a:xfrm>
            <a:off x="952500" y="495300"/>
            <a:ext cx="11099800" cy="2159000"/>
          </a:xfrm>
          <a:prstGeom prst="rect">
            <a:avLst/>
          </a:prstGeom>
        </p:spPr>
        <p:txBody>
          <a:bodyPr/>
          <a:lstStyle/>
          <a:p>
            <a:pPr/>
            <a:r>
              <a:t>Human capital</a:t>
            </a:r>
          </a:p>
        </p:txBody>
      </p:sp>
      <p:sp>
        <p:nvSpPr>
          <p:cNvPr id="209" name="Adam Smith: The talents of individuals in organizations are as valuable as the liquid (money) capital since it enhances the ability to increase capital income, which can then be reinvested propitiously.…"/>
          <p:cNvSpPr txBox="1"/>
          <p:nvPr>
            <p:ph type="body" idx="1"/>
          </p:nvPr>
        </p:nvSpPr>
        <p:spPr>
          <a:prstGeom prst="rect">
            <a:avLst/>
          </a:prstGeom>
        </p:spPr>
        <p:txBody>
          <a:bodyPr/>
          <a:lstStyle/>
          <a:p>
            <a:pPr/>
            <a:r>
              <a:t>Adam Smith: The talents of individuals in organizations are as valuable as the liquid (money) capital since it enhances the ability to increase capital income, which can then be reinvested propitiously. </a:t>
            </a:r>
          </a:p>
          <a:p>
            <a:pPr/>
            <a:r>
              <a:t>Smith suggests that the appropriate division of labor, based on how capital is invested in people, is a crucial way to ensure success, given that it assigns skills in optimal ways. </a:t>
            </a:r>
          </a:p>
          <a:p>
            <a:pPr/>
            <a:r>
              <a:t>The effective use of human capital is intrinsic to the operations of all the OCGs.</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Social capital"/>
          <p:cNvSpPr txBox="1"/>
          <p:nvPr>
            <p:ph type="title"/>
          </p:nvPr>
        </p:nvSpPr>
        <p:spPr>
          <a:xfrm>
            <a:off x="952500" y="1076765"/>
            <a:ext cx="11099800" cy="2159001"/>
          </a:xfrm>
          <a:prstGeom prst="rect">
            <a:avLst/>
          </a:prstGeom>
        </p:spPr>
        <p:txBody>
          <a:bodyPr/>
          <a:lstStyle/>
          <a:p>
            <a:pPr/>
            <a:r>
              <a:t>Social capital</a:t>
            </a:r>
          </a:p>
        </p:txBody>
      </p:sp>
      <p:sp>
        <p:nvSpPr>
          <p:cNvPr id="212" name="In sociology and economic theory, the term social capital theory refers to the networks of relationships among people who work in a particular organization, enabling it to function effectively in terms of the specific kinds of interpersonal relations that people must establish to guarantee its smooth functioning.…"/>
          <p:cNvSpPr txBox="1"/>
          <p:nvPr>
            <p:ph type="body" idx="1"/>
          </p:nvPr>
        </p:nvSpPr>
        <p:spPr>
          <a:xfrm>
            <a:off x="952500" y="2603500"/>
            <a:ext cx="11099800" cy="6286500"/>
          </a:xfrm>
          <a:prstGeom prst="rect">
            <a:avLst/>
          </a:prstGeom>
        </p:spPr>
        <p:txBody>
          <a:bodyPr/>
          <a:lstStyle/>
          <a:p>
            <a:pPr/>
            <a:r>
              <a:t>In sociology and economic theory, the term social capital theory refers to the networks of relationships among people who work in a particular organization, enabling it to function effectively in terms of the specific kinds of interpersonal relations that people must establish to guarantee its smooth functioning. </a:t>
            </a:r>
          </a:p>
          <a:p>
            <a:pPr/>
            <a:r>
              <a:t>In organized crime groups, social capital is critical - the gang’s survival rests on the interpersonal cooperation and bonding of all its members. </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Bonding refers to the fact that social capital is created within a group with shared interests and goals.…"/>
          <p:cNvSpPr txBox="1"/>
          <p:nvPr>
            <p:ph type="body" idx="1"/>
          </p:nvPr>
        </p:nvSpPr>
        <p:spPr>
          <a:xfrm>
            <a:off x="952500" y="939800"/>
            <a:ext cx="11099800" cy="7213600"/>
          </a:xfrm>
          <a:prstGeom prst="rect">
            <a:avLst/>
          </a:prstGeom>
        </p:spPr>
        <p:txBody>
          <a:bodyPr/>
          <a:lstStyle/>
          <a:p>
            <a:pPr/>
            <a:r>
              <a:rPr b="1"/>
              <a:t>Bonding</a:t>
            </a:r>
            <a:r>
              <a:t> refers to the fact that social capital is created within a group with shared interests and goals. </a:t>
            </a:r>
          </a:p>
          <a:p>
            <a:pPr/>
            <a:r>
              <a:rPr b="1"/>
              <a:t>Bridging</a:t>
            </a:r>
            <a:r>
              <a:t> is creating social capital across groups or entities outside the main group. This allows individuals within and outside the group to discover shared interests and goals and work together to achieve them. </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Corruption"/>
          <p:cNvSpPr txBox="1"/>
          <p:nvPr>
            <p:ph type="title"/>
          </p:nvPr>
        </p:nvSpPr>
        <p:spPr>
          <a:xfrm>
            <a:off x="952500" y="635000"/>
            <a:ext cx="11099800" cy="2159000"/>
          </a:xfrm>
          <a:prstGeom prst="rect">
            <a:avLst/>
          </a:prstGeom>
        </p:spPr>
        <p:txBody>
          <a:bodyPr/>
          <a:lstStyle/>
          <a:p>
            <a:pPr/>
            <a:r>
              <a:t>Corruption</a:t>
            </a:r>
          </a:p>
        </p:txBody>
      </p:sp>
      <p:sp>
        <p:nvSpPr>
          <p:cNvPr id="217" name="To ensure financial success, any corporation must create links outside of itself. In regular business, these are typically formal and above board.…"/>
          <p:cNvSpPr txBox="1"/>
          <p:nvPr>
            <p:ph type="body" idx="1"/>
          </p:nvPr>
        </p:nvSpPr>
        <p:spPr>
          <a:xfrm>
            <a:off x="952500" y="1996265"/>
            <a:ext cx="11099800" cy="5356247"/>
          </a:xfrm>
          <a:prstGeom prst="rect">
            <a:avLst/>
          </a:prstGeom>
        </p:spPr>
        <p:txBody>
          <a:bodyPr/>
          <a:lstStyle/>
          <a:p>
            <a:pPr/>
            <a:r>
              <a:t>To ensure financial success, any corporation must create links outside of itself. In regular business, these are typically formal and above board. </a:t>
            </a:r>
          </a:p>
          <a:p>
            <a:pPr/>
            <a:r>
              <a:t>In OCs, these involve one of the most important tactics that they employ to ensure that their sources of income remain stable and undetected - corruption.</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Business Agenda"/>
          <p:cNvSpPr txBox="1"/>
          <p:nvPr>
            <p:ph type="title"/>
          </p:nvPr>
        </p:nvSpPr>
        <p:spPr>
          <a:xfrm>
            <a:off x="952500" y="1472310"/>
            <a:ext cx="11099800" cy="2159001"/>
          </a:xfrm>
          <a:prstGeom prst="rect">
            <a:avLst/>
          </a:prstGeom>
        </p:spPr>
        <p:txBody>
          <a:bodyPr/>
          <a:lstStyle/>
          <a:p>
            <a:pPr/>
            <a:r>
              <a:t>Business Agenda</a:t>
            </a:r>
          </a:p>
        </p:txBody>
      </p:sp>
      <p:sp>
        <p:nvSpPr>
          <p:cNvPr id="220" name="Extortion and racketeering…"/>
          <p:cNvSpPr txBox="1"/>
          <p:nvPr>
            <p:ph type="body" idx="1"/>
          </p:nvPr>
        </p:nvSpPr>
        <p:spPr>
          <a:xfrm>
            <a:off x="952500" y="3054643"/>
            <a:ext cx="11099800" cy="5051397"/>
          </a:xfrm>
          <a:prstGeom prst="rect">
            <a:avLst/>
          </a:prstGeom>
        </p:spPr>
        <p:txBody>
          <a:bodyPr/>
          <a:lstStyle/>
          <a:p>
            <a:pPr/>
            <a:r>
              <a:t>Extortion and racketeering </a:t>
            </a:r>
          </a:p>
          <a:p>
            <a:pPr/>
            <a:r>
              <a:t>Drug trafficking and narcoterrorism</a:t>
            </a:r>
          </a:p>
          <a:p>
            <a:pPr/>
            <a:r>
              <a:t>Transnational organized crime</a:t>
            </a:r>
          </a:p>
          <a:p>
            <a:pPr/>
            <a:r>
              <a:t>The new crimes</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Strategic violence"/>
          <p:cNvSpPr txBox="1"/>
          <p:nvPr>
            <p:ph type="title"/>
          </p:nvPr>
        </p:nvSpPr>
        <p:spPr>
          <a:xfrm>
            <a:off x="952500" y="534691"/>
            <a:ext cx="11099800" cy="2159001"/>
          </a:xfrm>
          <a:prstGeom prst="rect">
            <a:avLst/>
          </a:prstGeom>
        </p:spPr>
        <p:txBody>
          <a:bodyPr/>
          <a:lstStyle/>
          <a:p>
            <a:pPr/>
            <a:r>
              <a:t>Strategic violence</a:t>
            </a:r>
          </a:p>
        </p:txBody>
      </p:sp>
      <p:sp>
        <p:nvSpPr>
          <p:cNvPr id="223" name="Strategic violence, not brutal force.…"/>
          <p:cNvSpPr txBox="1"/>
          <p:nvPr>
            <p:ph type="body" sz="half" idx="1"/>
          </p:nvPr>
        </p:nvSpPr>
        <p:spPr>
          <a:xfrm>
            <a:off x="952500" y="2590800"/>
            <a:ext cx="11099800" cy="4000853"/>
          </a:xfrm>
          <a:prstGeom prst="rect">
            <a:avLst/>
          </a:prstGeom>
        </p:spPr>
        <p:txBody>
          <a:bodyPr/>
          <a:lstStyle/>
          <a:p>
            <a:pPr/>
            <a:r>
              <a:t>Strategic violence, not brutal force.</a:t>
            </a:r>
          </a:p>
          <a:p>
            <a:pPr/>
            <a:r>
              <a:t>The grey zone</a:t>
            </a:r>
          </a:p>
          <a:p>
            <a:pPr/>
            <a:r>
              <a:t>Revenge killing</a:t>
            </a:r>
          </a:p>
          <a:p>
            <a:pPr/>
            <a:r>
              <a:t>Symbolic violence</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Street gangs"/>
          <p:cNvSpPr txBox="1"/>
          <p:nvPr>
            <p:ph type="title"/>
          </p:nvPr>
        </p:nvSpPr>
        <p:spPr>
          <a:xfrm>
            <a:off x="952500" y="1225826"/>
            <a:ext cx="11099800" cy="2159001"/>
          </a:xfrm>
          <a:prstGeom prst="rect">
            <a:avLst/>
          </a:prstGeom>
        </p:spPr>
        <p:txBody>
          <a:bodyPr/>
          <a:lstStyle/>
          <a:p>
            <a:pPr/>
            <a:r>
              <a:t>Street gangs</a:t>
            </a:r>
          </a:p>
        </p:txBody>
      </p:sp>
      <p:sp>
        <p:nvSpPr>
          <p:cNvPr id="139" name="Street gangs use social media to encourage violence. They are also involved in most OCG-related public shootings and open acts of violence, putting innocent bystanders at risk.…"/>
          <p:cNvSpPr txBox="1"/>
          <p:nvPr>
            <p:ph type="body" idx="1"/>
          </p:nvPr>
        </p:nvSpPr>
        <p:spPr>
          <a:xfrm>
            <a:off x="952500" y="2590800"/>
            <a:ext cx="11099800" cy="5745659"/>
          </a:xfrm>
          <a:prstGeom prst="rect">
            <a:avLst/>
          </a:prstGeom>
        </p:spPr>
        <p:txBody>
          <a:bodyPr/>
          <a:lstStyle/>
          <a:p>
            <a:pPr/>
            <a:r>
              <a:t>Street gangs use social media to encourage violence. They are also involved in most OCG-related public shootings and open acts of violence, putting innocent bystanders at risk. </a:t>
            </a:r>
          </a:p>
          <a:p>
            <a:pPr/>
            <a:r>
              <a:t>OCGs move beyond their traditional bases of operations as they fight for control of distribution territories, which increases interprovincial violence.</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Opioid crisis"/>
          <p:cNvSpPr txBox="1"/>
          <p:nvPr>
            <p:ph type="title"/>
          </p:nvPr>
        </p:nvSpPr>
        <p:spPr>
          <a:xfrm>
            <a:off x="952500" y="444500"/>
            <a:ext cx="11099800" cy="2159000"/>
          </a:xfrm>
          <a:prstGeom prst="rect">
            <a:avLst/>
          </a:prstGeom>
        </p:spPr>
        <p:txBody>
          <a:bodyPr/>
          <a:lstStyle/>
          <a:p>
            <a:pPr/>
            <a:r>
              <a:t>Opioid crisis</a:t>
            </a:r>
          </a:p>
        </p:txBody>
      </p:sp>
      <p:sp>
        <p:nvSpPr>
          <p:cNvPr id="142" name="There has been a rapid increase in OCGs involved in the opioid crisis. Their involvement includes the introduction of some emerging higher-risk opioids, such as:…"/>
          <p:cNvSpPr txBox="1"/>
          <p:nvPr>
            <p:ph type="body" idx="1"/>
          </p:nvPr>
        </p:nvSpPr>
        <p:spPr>
          <a:xfrm>
            <a:off x="952500" y="2667000"/>
            <a:ext cx="11099800" cy="5716607"/>
          </a:xfrm>
          <a:prstGeom prst="rect">
            <a:avLst/>
          </a:prstGeom>
        </p:spPr>
        <p:txBody>
          <a:bodyPr/>
          <a:lstStyle/>
          <a:p>
            <a:pPr/>
            <a:r>
              <a:t>There has been a rapid increase in OCGs involved in the opioid crisis. Their involvement includes the introduction of some emerging higher-risk opioids, such as:</a:t>
            </a:r>
          </a:p>
          <a:p>
            <a:pPr/>
            <a:r>
              <a:t>Isotonitazene, more potent than fentanyl.</a:t>
            </a:r>
          </a:p>
          <a:p>
            <a:pPr/>
            <a:r>
              <a:t>Black/Grey Death, a compound of heroin, fentanyl analogues, and other substances.</a:t>
            </a:r>
          </a:p>
          <a:p>
            <a:pPr/>
            <a:r>
              <a:t>Xylazine, a sedative/analgesic in veterinary medicine that mimics the effects of opioids.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Non-traditional OCGs"/>
          <p:cNvSpPr txBox="1"/>
          <p:nvPr>
            <p:ph type="title"/>
          </p:nvPr>
        </p:nvSpPr>
        <p:spPr>
          <a:xfrm>
            <a:off x="952500" y="1341782"/>
            <a:ext cx="11099800" cy="2159001"/>
          </a:xfrm>
          <a:prstGeom prst="rect">
            <a:avLst/>
          </a:prstGeom>
        </p:spPr>
        <p:txBody>
          <a:bodyPr/>
          <a:lstStyle/>
          <a:p>
            <a:pPr/>
            <a:r>
              <a:t>Non-traditional OCGs</a:t>
            </a:r>
          </a:p>
        </p:txBody>
      </p:sp>
      <p:sp>
        <p:nvSpPr>
          <p:cNvPr id="145" name="Non-traditional OCGs also contribute to increased organized crime threats. These groups include cyber criminals, and those involved in money laundering."/>
          <p:cNvSpPr txBox="1"/>
          <p:nvPr>
            <p:ph type="body" sz="half" idx="1"/>
          </p:nvPr>
        </p:nvSpPr>
        <p:spPr>
          <a:xfrm>
            <a:off x="952500" y="3131691"/>
            <a:ext cx="11099800" cy="2636888"/>
          </a:xfrm>
          <a:prstGeom prst="rect">
            <a:avLst/>
          </a:prstGeom>
        </p:spPr>
        <p:txBody>
          <a:bodyPr/>
          <a:lstStyle/>
          <a:p>
            <a:pPr/>
            <a:r>
              <a:t>Non-traditional OCGs also contribute to increased organized crime threats. These groups include cyber criminals, and those involved in money laundering.  </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Facilitators"/>
          <p:cNvSpPr txBox="1"/>
          <p:nvPr>
            <p:ph type="title"/>
          </p:nvPr>
        </p:nvSpPr>
        <p:spPr>
          <a:xfrm>
            <a:off x="1117600" y="1270000"/>
            <a:ext cx="11099800" cy="2159000"/>
          </a:xfrm>
          <a:prstGeom prst="rect">
            <a:avLst/>
          </a:prstGeom>
        </p:spPr>
        <p:txBody>
          <a:bodyPr/>
          <a:lstStyle/>
          <a:p>
            <a:pPr/>
            <a:r>
              <a:t>Facilitators</a:t>
            </a:r>
          </a:p>
        </p:txBody>
      </p:sp>
      <p:pic>
        <p:nvPicPr>
          <p:cNvPr id="148" name="Screen Shot 2020-02-20 at 9.34.53 AM.png" descr="Screen Shot 2020-02-20 at 9.34.53 AM.png"/>
          <p:cNvPicPr>
            <a:picLocks noChangeAspect="1"/>
          </p:cNvPicPr>
          <p:nvPr/>
        </p:nvPicPr>
        <p:blipFill>
          <a:blip r:embed="rId2">
            <a:extLst/>
          </a:blip>
          <a:stretch>
            <a:fillRect/>
          </a:stretch>
        </p:blipFill>
        <p:spPr>
          <a:xfrm>
            <a:off x="546100" y="3505200"/>
            <a:ext cx="11912600" cy="2743200"/>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Money laundering"/>
          <p:cNvSpPr txBox="1"/>
          <p:nvPr>
            <p:ph type="title"/>
          </p:nvPr>
        </p:nvSpPr>
        <p:spPr>
          <a:xfrm>
            <a:off x="952500" y="1072221"/>
            <a:ext cx="11099800" cy="2159001"/>
          </a:xfrm>
          <a:prstGeom prst="rect">
            <a:avLst/>
          </a:prstGeom>
        </p:spPr>
        <p:txBody>
          <a:bodyPr/>
          <a:lstStyle/>
          <a:p>
            <a:pPr/>
            <a:r>
              <a:t>Money laundering</a:t>
            </a:r>
          </a:p>
        </p:txBody>
      </p:sp>
      <p:sp>
        <p:nvSpPr>
          <p:cNvPr id="151" name="Most organized crime groups and other criminals disguise their proceeds of crime. Law enforcement has identified  176 OCGs reported to be involved in money laundering operations.…"/>
          <p:cNvSpPr txBox="1"/>
          <p:nvPr>
            <p:ph type="body" idx="1"/>
          </p:nvPr>
        </p:nvSpPr>
        <p:spPr>
          <a:prstGeom prst="rect">
            <a:avLst/>
          </a:prstGeom>
        </p:spPr>
        <p:txBody>
          <a:bodyPr/>
          <a:lstStyle/>
          <a:p>
            <a:pPr/>
            <a:r>
              <a:t>Most organized crime groups and other criminals disguise their proceeds of crime. Law enforcement has identified  176 OCGs reported to be involved in money laundering operations. </a:t>
            </a:r>
          </a:p>
          <a:p>
            <a:pPr/>
            <a:r>
              <a:t>Approximately 50% of the 176 Canadian organized crime groups involved with money laundering maintain international links. Almost half of the groups with international relations are engaged in the cocaine market. </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Money laundering"/>
          <p:cNvSpPr txBox="1"/>
          <p:nvPr>
            <p:ph type="title"/>
          </p:nvPr>
        </p:nvSpPr>
        <p:spPr>
          <a:xfrm>
            <a:off x="952500" y="914400"/>
            <a:ext cx="11099800" cy="2159000"/>
          </a:xfrm>
          <a:prstGeom prst="rect">
            <a:avLst/>
          </a:prstGeom>
        </p:spPr>
        <p:txBody>
          <a:bodyPr/>
          <a:lstStyle/>
          <a:p>
            <a:pPr/>
            <a:r>
              <a:t>Money laundering</a:t>
            </a:r>
          </a:p>
        </p:txBody>
      </p:sp>
      <p:sp>
        <p:nvSpPr>
          <p:cNvPr id="154" name="Criminals commonly use cryptocurrencies to pay for mass-marketing fraud and dark web marketplace purchases. They’re also an attractive tool for laundering proceeds of crime."/>
          <p:cNvSpPr txBox="1"/>
          <p:nvPr>
            <p:ph type="body" sz="half" idx="1"/>
          </p:nvPr>
        </p:nvSpPr>
        <p:spPr>
          <a:xfrm>
            <a:off x="952500" y="2870200"/>
            <a:ext cx="11099800" cy="2825266"/>
          </a:xfrm>
          <a:prstGeom prst="rect">
            <a:avLst/>
          </a:prstGeom>
        </p:spPr>
        <p:txBody>
          <a:bodyPr/>
          <a:lstStyle/>
          <a:p>
            <a:pPr/>
            <a:r>
              <a:t>Criminals commonly use cryptocurrencies to pay for mass-marketing fraud and dark web marketplace purchases. They’re also an attractive tool for laundering proceeds of crime. </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200" u="none" kumimoji="0" normalizeH="0">
            <a:ln>
              <a:noFill/>
            </a:ln>
            <a:solidFill>
              <a:srgbClr val="000000"/>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200" u="none" kumimoji="0" normalizeH="0">
            <a:ln>
              <a:noFill/>
            </a:ln>
            <a:solidFill>
              <a:srgbClr val="000000"/>
            </a:solidFill>
            <a:effectLst/>
            <a:uFillTx/>
            <a:latin typeface="Helvetica"/>
            <a:ea typeface="Helvetica"/>
            <a:cs typeface="Helvetica"/>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